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49" r:id="rId3"/>
    <p:sldId id="386" r:id="rId4"/>
    <p:sldId id="425" r:id="rId5"/>
    <p:sldId id="451" r:id="rId6"/>
    <p:sldId id="450" r:id="rId7"/>
    <p:sldId id="452" r:id="rId8"/>
    <p:sldId id="467" r:id="rId9"/>
    <p:sldId id="453" r:id="rId10"/>
    <p:sldId id="456" r:id="rId11"/>
    <p:sldId id="454" r:id="rId12"/>
    <p:sldId id="470" r:id="rId13"/>
    <p:sldId id="455" r:id="rId14"/>
    <p:sldId id="457" r:id="rId15"/>
    <p:sldId id="465" r:id="rId16"/>
    <p:sldId id="466" r:id="rId17"/>
    <p:sldId id="458" r:id="rId18"/>
    <p:sldId id="459" r:id="rId19"/>
    <p:sldId id="460" r:id="rId20"/>
    <p:sldId id="464" r:id="rId21"/>
    <p:sldId id="463" r:id="rId22"/>
    <p:sldId id="461" r:id="rId23"/>
    <p:sldId id="427" r:id="rId24"/>
    <p:sldId id="462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8" autoAdjust="0"/>
    <p:restoredTop sz="94669" autoAdjust="0"/>
  </p:normalViewPr>
  <p:slideViewPr>
    <p:cSldViewPr snapToGrid="0" snapToObjects="1">
      <p:cViewPr varScale="1">
        <p:scale>
          <a:sx n="102" d="100"/>
          <a:sy n="102" d="100"/>
        </p:scale>
        <p:origin x="1818" y="108"/>
      </p:cViewPr>
      <p:guideLst>
        <p:guide orient="horz" pos="143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notesViewPr>
    <p:cSldViewPr snapToGrid="0" snapToObjects="1">
      <p:cViewPr varScale="1">
        <p:scale>
          <a:sx n="69" d="100"/>
          <a:sy n="69" d="100"/>
        </p:scale>
        <p:origin x="-275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CE485E6F-9642-4E61-B80D-76AE1E1A4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93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5139"/>
          </a:xfrm>
          <a:prstGeom prst="rect">
            <a:avLst/>
          </a:prstGeom>
        </p:spPr>
        <p:txBody>
          <a:bodyPr vert="horz" lIns="92267" tIns="46133" rIns="92267" bIns="461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5139"/>
          </a:xfrm>
          <a:prstGeom prst="rect">
            <a:avLst/>
          </a:prstGeom>
        </p:spPr>
        <p:txBody>
          <a:bodyPr vert="horz" wrap="square" lIns="92267" tIns="46133" rIns="92267" bIns="461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14013743-70DC-4BB9-9E00-0157D404FA9B}" type="datetime1">
              <a:rPr lang="en-US"/>
              <a:pPr/>
              <a:t>3/24/2022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7" tIns="46133" rIns="92267" bIns="4613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9"/>
            <a:ext cx="5608320" cy="4183063"/>
          </a:xfrm>
          <a:prstGeom prst="rect">
            <a:avLst/>
          </a:prstGeom>
        </p:spPr>
        <p:txBody>
          <a:bodyPr vert="horz" lIns="92267" tIns="46133" rIns="92267" bIns="4613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7"/>
            <a:ext cx="3037840" cy="465139"/>
          </a:xfrm>
          <a:prstGeom prst="rect">
            <a:avLst/>
          </a:prstGeom>
        </p:spPr>
        <p:txBody>
          <a:bodyPr vert="horz" lIns="92267" tIns="46133" rIns="92267" bIns="461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7"/>
            <a:ext cx="3037840" cy="465139"/>
          </a:xfrm>
          <a:prstGeom prst="rect">
            <a:avLst/>
          </a:prstGeom>
        </p:spPr>
        <p:txBody>
          <a:bodyPr vert="horz" wrap="square" lIns="92267" tIns="46133" rIns="92267" bIns="461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BF7239FD-44AC-40F0-BBAE-4663F5BE7B8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56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ＭＳ Ｐゴシック" pitchFamily="3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25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22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77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52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5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25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58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69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46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11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30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970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362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209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614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0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8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03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195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87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36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40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239FD-44AC-40F0-BBAE-4663F5BE7B8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5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71575"/>
          </a:xfrm>
        </p:spPr>
        <p:txBody>
          <a:bodyPr/>
          <a:lstStyle>
            <a:lvl1pPr>
              <a:defRPr>
                <a:solidFill>
                  <a:srgbClr val="00433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3215"/>
            <a:ext cx="7772400" cy="1124857"/>
          </a:xfrm>
        </p:spPr>
        <p:txBody>
          <a:bodyPr/>
          <a:lstStyle>
            <a:lvl1pPr marL="0" indent="0" algn="l">
              <a:buNone/>
              <a:defRPr sz="2800">
                <a:ln>
                  <a:noFill/>
                </a:ln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4DFDB2-04EE-49C1-A7B8-B349DBE03BD1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41AAE-9469-4E1D-AAC8-C15429EF66A7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7673"/>
            <a:ext cx="8229600" cy="91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493105"/>
            <a:ext cx="4040188" cy="36330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93105"/>
            <a:ext cx="4041775" cy="36330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E82CE-D31A-485A-AA98-75D7B5598188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673"/>
            <a:ext cx="4038600" cy="47384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673"/>
            <a:ext cx="4038600" cy="47384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C3A433-104F-446B-B157-E8EA2A58D1FB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CC44F8-D407-407B-B766-9DA3CFE2E1BB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34712"/>
            <a:ext cx="5486400" cy="32928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20C17-7292-469F-86A6-BFAA65DBE7A6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176"/>
            <a:ext cx="8229600" cy="925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3621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3621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E9371EA-7689-436D-BB55-94E7A5F29B8B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3765" y="6356351"/>
            <a:ext cx="2289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176"/>
            <a:ext cx="8229600" cy="925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3621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1733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333750"/>
            <a:ext cx="4038600" cy="1735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5072416-3300-455C-B290-E1BBADB44B31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33765" y="6356351"/>
            <a:ext cx="2289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176"/>
            <a:ext cx="8229600" cy="925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36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36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24189D4-8C06-4C72-A4BF-CA59020B5544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3765" y="6356351"/>
            <a:ext cx="2289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84176"/>
            <a:ext cx="82296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36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aramond Premr Pro" pitchFamily="-107" charset="0"/>
              </a:defRPr>
            </a:lvl1pPr>
          </a:lstStyle>
          <a:p>
            <a:fld id="{C488BADE-4939-4598-87C4-C47E0A0406EB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3765" y="6356351"/>
            <a:ext cx="2289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i="0" dirty="0">
                <a:solidFill>
                  <a:schemeClr val="tx1">
                    <a:tint val="75000"/>
                  </a:schemeClr>
                </a:solidFill>
                <a:latin typeface="Garamond Premr Pro"/>
                <a:ea typeface="+mn-ea"/>
                <a:cs typeface="Garamond Premr Pro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Gill Sans MT" pitchFamily="34" charset="0"/>
          <a:ea typeface="ＭＳ Ｐゴシック" pitchFamily="35" charset="-128"/>
          <a:cs typeface="Garamond Premr Pro Smb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ill Sans MT" pitchFamily="34" charset="0"/>
          <a:ea typeface="ＭＳ Ｐゴシック" pitchFamily="35" charset="-128"/>
          <a:cs typeface="ＭＳ Ｐゴシック" pitchFamily="3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ill Sans MT" pitchFamily="34" charset="0"/>
          <a:ea typeface="ＭＳ Ｐゴシック" pitchFamily="35" charset="-128"/>
          <a:cs typeface="ＭＳ Ｐゴシック" pitchFamily="3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ill Sans MT" pitchFamily="34" charset="0"/>
          <a:ea typeface="ＭＳ Ｐゴシック" pitchFamily="35" charset="-128"/>
          <a:cs typeface="ＭＳ Ｐゴシック" pitchFamily="3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ill Sans MT" pitchFamily="34" charset="0"/>
          <a:ea typeface="ＭＳ Ｐゴシック" pitchFamily="35" charset="-128"/>
          <a:cs typeface="ＭＳ Ｐゴシック" pitchFamily="3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35" charset="0"/>
          <a:ea typeface="ＭＳ Ｐゴシック" pitchFamily="35" charset="-128"/>
          <a:cs typeface="ＭＳ Ｐゴシック" pitchFamily="3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35" charset="0"/>
          <a:ea typeface="ＭＳ Ｐゴシック" pitchFamily="35" charset="-128"/>
          <a:cs typeface="ＭＳ Ｐゴシック" pitchFamily="3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35" charset="0"/>
          <a:ea typeface="ＭＳ Ｐゴシック" pitchFamily="35" charset="-128"/>
          <a:cs typeface="ＭＳ Ｐゴシック" pitchFamily="3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35" charset="0"/>
          <a:ea typeface="ＭＳ Ｐゴシック" pitchFamily="35" charset="-128"/>
          <a:cs typeface="ＭＳ Ｐゴシック" pitchFamily="3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Gill Sans MT" pitchFamily="34" charset="0"/>
          <a:ea typeface="ＭＳ Ｐゴシック" pitchFamily="35" charset="-128"/>
          <a:cs typeface="Garamond Premr Pro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4330"/>
        </a:buClr>
        <a:buSzPct val="80000"/>
        <a:buChar char="•"/>
        <a:defRPr sz="2200" kern="1200">
          <a:solidFill>
            <a:schemeClr val="tx1"/>
          </a:solidFill>
          <a:latin typeface="Gill Sans MT" pitchFamily="34" charset="0"/>
          <a:ea typeface="ＭＳ Ｐゴシック" pitchFamily="35" charset="-128"/>
          <a:cs typeface="Garamond Premr Pro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4330"/>
        </a:buClr>
        <a:buSzPct val="80000"/>
        <a:buFont typeface="Arial" charset="0"/>
        <a:buChar char="–"/>
        <a:defRPr sz="2200" kern="1200">
          <a:solidFill>
            <a:schemeClr val="tx1"/>
          </a:solidFill>
          <a:latin typeface="Gill Sans MT" pitchFamily="34" charset="0"/>
          <a:ea typeface="ＭＳ Ｐゴシック" pitchFamily="35" charset="-128"/>
          <a:cs typeface="Garamond Premr Pro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4330"/>
        </a:buClr>
        <a:buSzPct val="80000"/>
        <a:buChar char="•"/>
        <a:defRPr sz="2200" kern="1200">
          <a:solidFill>
            <a:schemeClr val="tx1"/>
          </a:solidFill>
          <a:latin typeface="Gill Sans MT" pitchFamily="34" charset="0"/>
          <a:ea typeface="ＭＳ Ｐゴシック" pitchFamily="35" charset="-128"/>
          <a:cs typeface="Garamond Premr Pro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Gill Sans MT" pitchFamily="34" charset="0"/>
          <a:ea typeface="ＭＳ Ｐゴシック" pitchFamily="35" charset="-128"/>
          <a:cs typeface="Garamond Premr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hhaa-termsrv\K%20drive\PDE%20File\Presentations\PPGC%203.2022\numbers.xlsx!Sheet1!R5C3:R23C7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file:///\\hhaa-termsrv\K%20drive\PDE%20File\Presentations\PPGC%203.2022\numbers.xlsx!Sheet1!R6C12:R15C2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8167688" cy="1639888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ea typeface="ＭＳ Ｐゴシック" charset="-128"/>
              </a:rPr>
              <a:t>The Ins and Outs of IRAs: What Every HNW Advisor Should Know</a:t>
            </a:r>
            <a:br>
              <a:rPr lang="en-US" sz="2800" dirty="0">
                <a:solidFill>
                  <a:schemeClr val="tx1"/>
                </a:solidFill>
                <a:ea typeface="ＭＳ Ｐゴシック" charset="-128"/>
              </a:rPr>
            </a:br>
            <a:br>
              <a:rPr lang="en-US" sz="2800" dirty="0">
                <a:solidFill>
                  <a:schemeClr val="tx1"/>
                </a:solidFill>
                <a:ea typeface="ＭＳ Ｐゴシック" charset="-128"/>
              </a:rPr>
            </a:br>
            <a:r>
              <a:rPr lang="en-US" sz="2000" dirty="0">
                <a:solidFill>
                  <a:schemeClr val="tx1"/>
                </a:solidFill>
                <a:ea typeface="ＭＳ Ｐゴシック" charset="-128"/>
              </a:rPr>
              <a:t>Pittsburgh Planned Giving Council</a:t>
            </a:r>
            <a:br>
              <a:rPr lang="en-US" sz="2800" dirty="0">
                <a:solidFill>
                  <a:schemeClr val="tx1"/>
                </a:solidFill>
                <a:ea typeface="ＭＳ Ｐゴシック" charset="-128"/>
              </a:rPr>
            </a:br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March 22, 2022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1"/>
            <a:ext cx="7772400" cy="1789113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z="1800" dirty="0">
                <a:ea typeface="ＭＳ Ｐゴシック" charset="-128"/>
              </a:rPr>
              <a:t>Peter D. Eberhart, JD, CFP</a:t>
            </a:r>
            <a:r>
              <a:rPr lang="en-US" sz="1800" baseline="40000" dirty="0">
                <a:ea typeface="ＭＳ Ｐゴシック" charset="-128"/>
                <a:cs typeface="Arial" charset="0"/>
              </a:rPr>
              <a:t>®</a:t>
            </a:r>
          </a:p>
          <a:p>
            <a:pPr eaLnBrk="1" hangingPunct="1">
              <a:lnSpc>
                <a:spcPct val="75000"/>
              </a:lnSpc>
            </a:pPr>
            <a:r>
              <a:rPr lang="en-US" sz="1800" dirty="0">
                <a:ea typeface="ＭＳ Ｐゴシック" charset="-128"/>
                <a:cs typeface="Arial" charset="0"/>
              </a:rPr>
              <a:t>Managing Director</a:t>
            </a:r>
          </a:p>
          <a:p>
            <a:pPr eaLnBrk="1" hangingPunct="1">
              <a:lnSpc>
                <a:spcPct val="75000"/>
              </a:lnSpc>
            </a:pPr>
            <a:r>
              <a:rPr lang="en-US" sz="1800" dirty="0">
                <a:ea typeface="ＭＳ Ｐゴシック" charset="-128"/>
                <a:cs typeface="Arial" charset="0"/>
              </a:rPr>
              <a:t>Henry H. Armstrong Associates, Inc</a:t>
            </a:r>
          </a:p>
          <a:p>
            <a:pPr eaLnBrk="1" hangingPunct="1">
              <a:lnSpc>
                <a:spcPct val="75000"/>
              </a:lnSpc>
            </a:pPr>
            <a:r>
              <a:rPr lang="en-US" sz="1800" dirty="0">
                <a:ea typeface="ＭＳ Ｐゴシック" charset="-128"/>
                <a:cs typeface="Arial" charset="0"/>
              </a:rPr>
              <a:t>412.471.9550</a:t>
            </a:r>
          </a:p>
          <a:p>
            <a:pPr eaLnBrk="1" hangingPunct="1">
              <a:lnSpc>
                <a:spcPct val="75000"/>
              </a:lnSpc>
            </a:pPr>
            <a:r>
              <a:rPr lang="en-US" sz="1800" dirty="0">
                <a:ea typeface="ＭＳ Ｐゴシック" charset="-128"/>
                <a:cs typeface="Arial" charset="0"/>
              </a:rPr>
              <a:t>pete@henryarmstrong.com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TAXATION OF IRA DISTRIBUTIONS</a:t>
            </a:r>
            <a:br>
              <a:rPr lang="en-US" sz="2000" dirty="0">
                <a:ea typeface="ＭＳ Ｐゴシック" charset="-128"/>
              </a:rPr>
            </a:b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4" y="6454066"/>
            <a:ext cx="458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10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2" y="1447800"/>
            <a:ext cx="8163017" cy="3621088"/>
          </a:xfrm>
        </p:spPr>
        <p:txBody>
          <a:bodyPr/>
          <a:lstStyle/>
          <a:p>
            <a:pPr marL="0" indent="0"/>
            <a:r>
              <a:rPr lang="en-US" dirty="0"/>
              <a:t>Distributions from a traditional IRA are ordinary income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Distributions of after-tax/non-deductible contributions are tax-free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Distributions must be proportionate between after-tax and pre-tax money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Distributions from a Roth IRA are tax-free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50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IRA DISTRIBUTION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4" y="6454066"/>
            <a:ext cx="373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11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44" y="925555"/>
            <a:ext cx="8686800" cy="3621088"/>
          </a:xfrm>
        </p:spPr>
        <p:txBody>
          <a:bodyPr/>
          <a:lstStyle/>
          <a:p>
            <a:pPr marL="0" indent="0"/>
            <a:r>
              <a:rPr lang="en-US" dirty="0"/>
              <a:t>Prior to age 59 ½, withdrawals from traditional IRA are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Subject to taxes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Subject to 10% penalty unless you meet an exception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23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IRA DISTRIBUTION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4" y="6454066"/>
            <a:ext cx="373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12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44" y="925555"/>
            <a:ext cx="8686800" cy="3621088"/>
          </a:xfrm>
        </p:spPr>
        <p:txBody>
          <a:bodyPr/>
          <a:lstStyle/>
          <a:p>
            <a:pPr marL="0" indent="0"/>
            <a:r>
              <a:rPr lang="en-US" dirty="0"/>
              <a:t>Exceptions to 10% penalty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Medical expenses – expenses exceed 10% AGI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Health insurance premiums while unemployed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Permanent disability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Higher education expense – you, spouse, or child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Buy, build, or rebuild a home - $10,000, cumulative, first- time buyer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Substantially equal periodic payments – Sec. 72(t)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Fulfill an IRS levy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Called to active military duty – at least 180 days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Adopt a child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6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IRA DISTRIBUTION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4" y="6454066"/>
            <a:ext cx="47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13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How to make penalty-free and tax-free distributions from Roth IRA prior to age 59 1/2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Exceptions from last page apply, but also must hold the account for 5+ years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Non-qualified Roth distribution will be subject to tax on earnings and 10% penalty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 can withdraw your Roth IRA contributions anytime, tax- and penalty-free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9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IRA DISTRIBUTION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4" y="6454066"/>
            <a:ext cx="47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14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Distributions between age 59 ½ and 72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withdraw from traditional IRA without penalty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withdraw from Roth tax-free and penalty-free from Roth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Must meet the 5-year requirement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Non-qualified distribution will be subject to tax on earnings and 10% penalty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90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IRA DISTRIBUTION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4" y="6454066"/>
            <a:ext cx="364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15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Qualified Charitable Distributions (“QCD”)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Must be 70 or older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 to $100,000 annually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Must go directly to charity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included in AGI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Counts against RMD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Consider QCD vs. gift of appreciated stock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QCD likely better for standard deduction taxpayers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Gift of stock avoids realizing capital 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67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IRA DISTRIBUTION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4" y="6454066"/>
            <a:ext cx="364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16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60-Day Rollover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Tax free distribution if returned within 60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not returned by 60</a:t>
            </a:r>
            <a:r>
              <a:rPr lang="en-US" baseline="30000" dirty="0"/>
              <a:t>th</a:t>
            </a:r>
            <a:r>
              <a:rPr lang="en-US" dirty="0"/>
              <a:t> day, fully taxable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serve as tax-free </a:t>
            </a:r>
            <a:r>
              <a:rPr lang="en-US" u="sng" dirty="0"/>
              <a:t>short-term</a:t>
            </a:r>
            <a:r>
              <a:rPr lang="en-US" dirty="0"/>
              <a:t> loan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10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IRA DISTRIBUTION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4" y="6454066"/>
            <a:ext cx="458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17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Required Minimum Distributions (RMD)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are no RMDs from a Roth IRA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RMDs from traditional IRA begin in the year the owner turns 72 – was 70 ½ prior to 1/1/2020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RMD amount calculated annually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Account balance as of prior year-end, divided by…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Life expectancy factor from IRS tables, usually  Uniform Lifetime 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Tables were updated for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9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IRA DISTRIBUTION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373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18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Required Minimum Distributions (RMD) - continued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Must take RMD by 12/31 each year, with one exception…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take 1</a:t>
            </a:r>
            <a:r>
              <a:rPr lang="en-US" baseline="30000" dirty="0"/>
              <a:t>st</a:t>
            </a:r>
            <a:r>
              <a:rPr lang="en-US" dirty="0"/>
              <a:t> RMD in by April 1 of the year after you turn 70 ½, but you’ll have to take two RMDs that year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QLAC – 25% of assets in deferred annuity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50% penalty on undistributed RMD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40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DYING WITH AN IRA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39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19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IRAs require a beneficiary designation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common are spouse, children, charity, or trust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 separate accounts for all beneficiaries after owner’s passing by 12/31 of year after owner’s passing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7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AGENDA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59983" y="1068931"/>
            <a:ext cx="6740968" cy="3581400"/>
          </a:xfrm>
        </p:spPr>
        <p:txBody>
          <a:bodyPr/>
          <a:lstStyle/>
          <a:p>
            <a:pPr marL="457200" indent="-457200" defTabSz="914400">
              <a:buAutoNum type="arabicPeriod"/>
            </a:pPr>
            <a:r>
              <a:rPr lang="en-US" sz="2000" dirty="0">
                <a:ea typeface="ＭＳ Ｐゴシック" charset="-128"/>
              </a:rPr>
              <a:t>What is an IRA</a:t>
            </a:r>
          </a:p>
          <a:p>
            <a:pPr marL="457200" indent="-457200" defTabSz="914400">
              <a:buAutoNum type="arabicPeriod"/>
            </a:pPr>
            <a:r>
              <a:rPr lang="en-US" sz="2000" dirty="0">
                <a:ea typeface="ＭＳ Ｐゴシック" charset="-128"/>
              </a:rPr>
              <a:t>Contribution rules</a:t>
            </a:r>
          </a:p>
          <a:p>
            <a:pPr marL="457200" indent="-457200" defTabSz="914400">
              <a:buAutoNum type="arabicPeriod"/>
            </a:pPr>
            <a:r>
              <a:rPr lang="en-US" sz="2000" dirty="0">
                <a:ea typeface="ＭＳ Ｐゴシック" charset="-128"/>
              </a:rPr>
              <a:t>Taxation of contributions</a:t>
            </a:r>
          </a:p>
          <a:p>
            <a:pPr marL="457200" indent="-457200" defTabSz="914400">
              <a:buAutoNum type="arabicPeriod"/>
            </a:pPr>
            <a:r>
              <a:rPr lang="en-US" sz="2000" dirty="0">
                <a:ea typeface="ＭＳ Ｐゴシック" charset="-128"/>
              </a:rPr>
              <a:t>Taxation of gains/income</a:t>
            </a:r>
          </a:p>
          <a:p>
            <a:pPr marL="457200" indent="-457200" defTabSz="914400">
              <a:buAutoNum type="arabicPeriod"/>
            </a:pPr>
            <a:r>
              <a:rPr lang="en-US" sz="2000" dirty="0">
                <a:ea typeface="ＭＳ Ｐゴシック" charset="-128"/>
              </a:rPr>
              <a:t>Distribution rules</a:t>
            </a:r>
          </a:p>
          <a:p>
            <a:pPr marL="457200" indent="-457200" defTabSz="914400">
              <a:buAutoNum type="arabicPeriod"/>
            </a:pPr>
            <a:r>
              <a:rPr lang="en-US" sz="2000" dirty="0">
                <a:ea typeface="ＭＳ Ｐゴシック" charset="-128"/>
              </a:rPr>
              <a:t>Required distributions</a:t>
            </a:r>
          </a:p>
          <a:p>
            <a:pPr marL="457200" indent="-457200" defTabSz="914400">
              <a:buAutoNum type="arabicPeriod"/>
            </a:pPr>
            <a:r>
              <a:rPr lang="en-US" sz="2000" dirty="0">
                <a:ea typeface="ＭＳ Ｐゴシック" charset="-128"/>
              </a:rPr>
              <a:t>Taxation of distributions</a:t>
            </a:r>
          </a:p>
          <a:p>
            <a:pPr marL="457200" indent="-457200" defTabSz="914400">
              <a:buAutoNum type="arabicPeriod"/>
            </a:pPr>
            <a:r>
              <a:rPr lang="en-US" sz="2000" dirty="0">
                <a:ea typeface="ＭＳ Ｐゴシック" charset="-128"/>
              </a:rPr>
              <a:t>Dying with an IRA</a:t>
            </a:r>
          </a:p>
          <a:p>
            <a:pPr marL="457200" indent="-457200" defTabSz="914400">
              <a:buAutoNum type="arabicPeriod"/>
            </a:pPr>
            <a:endParaRPr lang="en-US" sz="2000" dirty="0">
              <a:ea typeface="ＭＳ Ｐゴシック" charset="-128"/>
            </a:endParaRPr>
          </a:p>
          <a:p>
            <a:pPr marL="457200" indent="-457200" defTabSz="914400">
              <a:buAutoNum type="arabicPeriod"/>
            </a:pPr>
            <a:endParaRPr lang="en-US" sz="2000" dirty="0">
              <a:ea typeface="ＭＳ Ｐゴシック" charset="-128"/>
            </a:endParaRPr>
          </a:p>
          <a:p>
            <a:pPr marL="400050" lvl="1" indent="0" defTabSz="914400">
              <a:buClr>
                <a:schemeClr val="tx1"/>
              </a:buClr>
              <a:buNone/>
            </a:pPr>
            <a:endParaRPr lang="en-US" dirty="0">
              <a:ea typeface="ＭＳ Ｐゴシック" charset="-128"/>
            </a:endParaRPr>
          </a:p>
          <a:p>
            <a:pPr marL="381000" indent="-381000" defTabSz="914400"/>
            <a:endParaRPr lang="en-US" dirty="0">
              <a:ea typeface="ＭＳ Ｐゴシック" charset="-128"/>
            </a:endParaRPr>
          </a:p>
          <a:p>
            <a:pPr marL="381000" indent="-381000" defTabSz="914400"/>
            <a:endParaRPr lang="en-US" dirty="0">
              <a:ea typeface="ＭＳ Ｐゴシック" charset="-128"/>
            </a:endParaRPr>
          </a:p>
          <a:p>
            <a:pPr marL="381000" indent="-381000" defTabSz="914400"/>
            <a:r>
              <a:rPr lang="en-US" dirty="0">
                <a:ea typeface="ＭＳ Ｐゴシック" charset="-128"/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66189F-08CA-4196-AADA-B8BD61B7B72F}"/>
              </a:ext>
            </a:extLst>
          </p:cNvPr>
          <p:cNvSpPr txBox="1"/>
          <p:nvPr/>
        </p:nvSpPr>
        <p:spPr>
          <a:xfrm>
            <a:off x="248575" y="6454066"/>
            <a:ext cx="27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4129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DYING WITH AN IRA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39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20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IRAs require a beneficiary designation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Spousal rollover is available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Stretch IRA no longer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 Non-spouse beneficiary must withdraw all funds within 10 years of IRA owner’s passing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annual required distribution during 10-year window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Opportunity for CRT planning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True for traditional and Roth IRAs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96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DYING WITH AN IRA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39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21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8435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Exceptions to inherited IRA 10-year distribution rule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Surviving spouse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Disabled or chronically ill person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Minor child of owner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Person not more than 10 years younger than IRA owner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17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DYING WITH AN IRA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39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22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7499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More on beneficiary designations</a:t>
            </a:r>
          </a:p>
          <a:p>
            <a:pPr marL="0" indent="0"/>
            <a:r>
              <a:rPr lang="en-US" dirty="0"/>
              <a:t>	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Owner’s estate is usually default beneficiary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Shares usually must be expressed as %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IRAs are non-probate assets passing outside the estate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Custom beneficiary designations require special care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Charities are often better beneficiaries of traditional IRAs than are individuals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93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panose="020B0600070205080204" pitchFamily="34" charset="-128"/>
              </a:rPr>
              <a:t>THE MATH ON CHARITY AS BENEFICIARY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3DE06B-AC77-4BC9-AF4E-B46E24A9B6FA}"/>
              </a:ext>
            </a:extLst>
          </p:cNvPr>
          <p:cNvSpPr txBox="1"/>
          <p:nvPr/>
        </p:nvSpPr>
        <p:spPr>
          <a:xfrm>
            <a:off x="248575" y="6454066"/>
            <a:ext cx="354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23</a:t>
            </a:fld>
            <a:endParaRPr lang="en-US" sz="120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A0AEBE5-56F2-4132-9504-A26DC9EC9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502994"/>
              </p:ext>
            </p:extLst>
          </p:nvPr>
        </p:nvGraphicFramePr>
        <p:xfrm>
          <a:off x="2084388" y="962025"/>
          <a:ext cx="4803775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Worksheet" r:id="rId4" imgW="3705142" imgH="3676560" progId="Excel.Sheet.12">
                  <p:link updateAutomatic="1"/>
                </p:oleObj>
              </mc:Choice>
              <mc:Fallback>
                <p:oleObj name="Worksheet" r:id="rId4" imgW="3705142" imgH="36765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84388" y="962025"/>
                        <a:ext cx="4803775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2125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DYING WITH AN IRA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39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24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7499"/>
            <a:ext cx="8229600" cy="3621088"/>
          </a:xfrm>
        </p:spPr>
        <p:txBody>
          <a:bodyPr/>
          <a:lstStyle/>
          <a:p>
            <a:pPr marL="0" indent="0"/>
            <a:r>
              <a:rPr lang="en-US" dirty="0"/>
              <a:t>Some practical tips</a:t>
            </a:r>
          </a:p>
          <a:p>
            <a:pPr marL="0" indent="0"/>
            <a:r>
              <a:rPr lang="en-US" dirty="0"/>
              <a:t>	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Owner must take RMD in year of death – take RMDs early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Inherited IRAs must be created at current custodian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Be certain the beneficiary designations and beneficiary contact info are up to date!!!!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0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WHAT IS AN IRA?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85800">
              <a:spcBef>
                <a:spcPts val="0"/>
              </a:spcBef>
              <a:defRPr/>
            </a:pPr>
            <a:r>
              <a:rPr lang="en-US" altLang="en-US" sz="2000" dirty="0">
                <a:ea typeface="ＭＳ Ｐゴシック" panose="020B0600070205080204" pitchFamily="34" charset="-128"/>
                <a:cs typeface="Garamond Premr Pro" pitchFamily="-107" charset="-128"/>
              </a:rPr>
              <a:t>IRAs are retirement accounts for individuals</a:t>
            </a:r>
          </a:p>
          <a:p>
            <a:pPr marL="0" indent="0" defTabSz="685800">
              <a:spcBef>
                <a:spcPts val="0"/>
              </a:spcBef>
              <a:defRPr/>
            </a:pPr>
            <a:endParaRPr lang="en-US" altLang="en-US" sz="2000" dirty="0">
              <a:ea typeface="ＭＳ Ｐゴシック" panose="020B0600070205080204" pitchFamily="34" charset="-128"/>
              <a:cs typeface="Garamond Premr Pro" pitchFamily="-107" charset="-128"/>
            </a:endParaRPr>
          </a:p>
          <a:p>
            <a:pPr marL="0" indent="0" defTabSz="685800">
              <a:spcBef>
                <a:spcPts val="0"/>
              </a:spcBef>
              <a:defRPr/>
            </a:pPr>
            <a:r>
              <a:rPr lang="en-US" altLang="en-US" sz="2000" dirty="0">
                <a:ea typeface="ＭＳ Ｐゴシック" panose="020B0600070205080204" pitchFamily="34" charset="-128"/>
                <a:cs typeface="Garamond Premr Pro" pitchFamily="-107" charset="-128"/>
              </a:rPr>
              <a:t>IRAs provide tax-advantaged vehicles for individuals to save for retirement</a:t>
            </a:r>
          </a:p>
          <a:p>
            <a:pPr marL="0" indent="0" defTabSz="685800">
              <a:spcBef>
                <a:spcPts val="0"/>
              </a:spcBef>
              <a:defRPr/>
            </a:pPr>
            <a:endParaRPr lang="en-US" altLang="en-US" sz="2000" dirty="0">
              <a:ea typeface="ＭＳ Ｐゴシック" panose="020B0600070205080204" pitchFamily="34" charset="-128"/>
              <a:cs typeface="Garamond Premr Pro" pitchFamily="-107" charset="-128"/>
            </a:endParaRPr>
          </a:p>
          <a:p>
            <a:pPr defTabSz="6858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anose="020B0600070205080204" pitchFamily="34" charset="-128"/>
                <a:cs typeface="Garamond Premr Pro" pitchFamily="-107" charset="-128"/>
              </a:rPr>
              <a:t>Traditional IRA (26 US Code Sec 408)</a:t>
            </a:r>
          </a:p>
          <a:p>
            <a:pPr defTabSz="6858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ea typeface="ＭＳ Ｐゴシック" panose="020B0600070205080204" pitchFamily="34" charset="-128"/>
              <a:cs typeface="Garamond Premr Pro" pitchFamily="-107" charset="-128"/>
            </a:endParaRPr>
          </a:p>
          <a:p>
            <a:pPr defTabSz="6858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anose="020B0600070205080204" pitchFamily="34" charset="-128"/>
                <a:cs typeface="Garamond Premr Pro" pitchFamily="-107" charset="-128"/>
              </a:rPr>
              <a:t>Roth IRA (26 US Code Sec. 408A)</a:t>
            </a:r>
          </a:p>
          <a:p>
            <a:pPr marL="0" indent="0" defTabSz="685800">
              <a:spcBef>
                <a:spcPts val="0"/>
              </a:spcBef>
              <a:defRPr/>
            </a:pPr>
            <a:endParaRPr lang="en-US" altLang="en-US" sz="2000" dirty="0">
              <a:ea typeface="ＭＳ Ｐゴシック" panose="020B0600070205080204" pitchFamily="34" charset="-128"/>
              <a:cs typeface="Garamond Premr Pro" pitchFamily="-107" charset="-128"/>
            </a:endParaRPr>
          </a:p>
          <a:p>
            <a:pPr marL="0" indent="0" defTabSz="685800">
              <a:spcBef>
                <a:spcPts val="0"/>
              </a:spcBef>
              <a:defRPr/>
            </a:pPr>
            <a:r>
              <a:rPr lang="en-US" altLang="en-US" sz="2000" dirty="0">
                <a:ea typeface="ＭＳ Ｐゴシック" panose="020B0600070205080204" pitchFamily="34" charset="-128"/>
                <a:cs typeface="Garamond Premr Pro" pitchFamily="-107" charset="-128"/>
              </a:rPr>
              <a:t>Section 408 authorizes all varieties of IRAs, but we’ll focus only on traditional and Roth</a:t>
            </a:r>
          </a:p>
          <a:p>
            <a:pPr marL="0" indent="0" defTabSz="685800">
              <a:spcBef>
                <a:spcPts val="0"/>
              </a:spcBef>
              <a:defRPr/>
            </a:pPr>
            <a:endParaRPr lang="en-US" altLang="en-US" sz="2000" dirty="0">
              <a:ea typeface="ＭＳ Ｐゴシック" panose="020B0600070205080204" pitchFamily="34" charset="-128"/>
              <a:cs typeface="Garamond Premr Pro" pitchFamily="-107" charset="-128"/>
            </a:endParaRPr>
          </a:p>
          <a:p>
            <a:pPr marL="0" indent="0" defTabSz="685800">
              <a:spcBef>
                <a:spcPts val="0"/>
              </a:spcBef>
              <a:defRPr/>
            </a:pPr>
            <a:endParaRPr lang="en-US" altLang="en-US" sz="2000" dirty="0">
              <a:ea typeface="ＭＳ Ｐゴシック" panose="020B0600070205080204" pitchFamily="34" charset="-128"/>
              <a:cs typeface="Garamond Premr Pro" pitchFamily="-107" charset="-128"/>
            </a:endParaRPr>
          </a:p>
          <a:p>
            <a:pPr marL="285750" indent="-285750" defTabSz="685800">
              <a:defRPr/>
            </a:pPr>
            <a:endParaRPr lang="en-US" altLang="en-US" sz="2000" dirty="0">
              <a:ea typeface="ＭＳ Ｐゴシック" panose="020B0600070205080204" pitchFamily="34" charset="-128"/>
              <a:cs typeface="Garamond Premr Pro" pitchFamily="-107" charset="-128"/>
            </a:endParaRPr>
          </a:p>
          <a:p>
            <a:pPr marL="285750" indent="-285750" defTabSz="685800">
              <a:defRPr/>
            </a:pPr>
            <a:r>
              <a:rPr lang="en-US" altLang="en-US" sz="2000" dirty="0">
                <a:ea typeface="ＭＳ Ｐゴシック" panose="020B0600070205080204" pitchFamily="34" charset="-128"/>
                <a:cs typeface="Garamond Premr Pro" pitchFamily="-107" charset="-128"/>
              </a:rPr>
              <a:t>	</a:t>
            </a:r>
          </a:p>
          <a:p>
            <a:pPr marL="342900" lvl="1" indent="0" defTabSz="685800">
              <a:buFontTx/>
              <a:buNone/>
              <a:defRPr/>
            </a:pPr>
            <a:endParaRPr lang="en-US" altLang="en-US" sz="2000" dirty="0">
              <a:ea typeface="ＭＳ Ｐゴシック" panose="020B0600070205080204" pitchFamily="34" charset="-128"/>
              <a:cs typeface="Garamond Premr Pro" pitchFamily="-107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657FE6-BCF3-4318-B983-5D8BAE8C2F73}"/>
              </a:ext>
            </a:extLst>
          </p:cNvPr>
          <p:cNvSpPr txBox="1"/>
          <p:nvPr/>
        </p:nvSpPr>
        <p:spPr>
          <a:xfrm>
            <a:off x="248575" y="6454066"/>
            <a:ext cx="27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9477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WHAT ARE THE IRA CONTRIBUTION RULES?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27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4</a:t>
            </a:fld>
            <a:endParaRPr lang="en-US" sz="12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F5A3C4-6066-4534-A7AF-572EEA54D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Traditional IRA</a:t>
            </a:r>
          </a:p>
          <a:p>
            <a:pPr marL="857250" lvl="1" indent="-457200">
              <a:buClr>
                <a:schemeClr val="tx1"/>
              </a:buClr>
            </a:pPr>
            <a:r>
              <a:rPr lang="en-US" dirty="0"/>
              <a:t>2022 contribution amount: $6,000, $1,000 catch-up 50+</a:t>
            </a:r>
          </a:p>
          <a:p>
            <a:pPr marL="857250" lvl="1" indent="-457200">
              <a:buClr>
                <a:schemeClr val="tx1"/>
              </a:buClr>
            </a:pPr>
            <a:r>
              <a:rPr lang="en-US" dirty="0"/>
              <a:t>Phaseout begins at $68,000 (single)/$109,000 (joint)</a:t>
            </a:r>
          </a:p>
          <a:p>
            <a:pPr marL="857250" lvl="1" indent="-457200">
              <a:buClr>
                <a:schemeClr val="tx1"/>
              </a:buClr>
            </a:pPr>
            <a:r>
              <a:rPr lang="en-US" dirty="0"/>
              <a:t>Phaseout complete at $78,000 (single)/$129,000 (joint)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Roth IRA</a:t>
            </a:r>
          </a:p>
          <a:p>
            <a:pPr marL="857250" lvl="1" indent="-457200">
              <a:buClr>
                <a:schemeClr val="tx1"/>
              </a:buClr>
            </a:pPr>
            <a:r>
              <a:rPr lang="en-US" dirty="0"/>
              <a:t>2022 contribution amount: $6,000, $1,000 catch-up 50+</a:t>
            </a:r>
          </a:p>
          <a:p>
            <a:pPr marL="857250" lvl="1" indent="-457200">
              <a:buClr>
                <a:schemeClr val="tx1"/>
              </a:buClr>
            </a:pPr>
            <a:r>
              <a:rPr lang="en-US" dirty="0"/>
              <a:t>Phaseout begins at $129,000 (single)/$204,000 (joint)</a:t>
            </a:r>
          </a:p>
          <a:p>
            <a:pPr marL="857250" lvl="1" indent="-457200">
              <a:buClr>
                <a:schemeClr val="tx1"/>
              </a:buClr>
            </a:pPr>
            <a:r>
              <a:rPr lang="en-US" dirty="0"/>
              <a:t>Phaseout complete at $144,000 (single)/$214,000 (joint)</a:t>
            </a:r>
          </a:p>
          <a:p>
            <a:pPr marL="857250" lvl="1" indent="-457200">
              <a:buClr>
                <a:schemeClr val="tx1"/>
              </a:buClr>
            </a:pPr>
            <a:r>
              <a:rPr lang="en-US" dirty="0"/>
              <a:t>There is no income limit for Roth Conversions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1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NOTES ON CONTRIBUTION RULES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27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5</a:t>
            </a:fld>
            <a:endParaRPr lang="en-US" sz="12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F5A3C4-6066-4534-A7AF-572EEA54D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You must have earned income in order to contribute to an IRA, and your contribution can’t exceed your earnings - BUT a non-working spouse can contribute, even if no earnings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Consider types of earnings for a custodial IRA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If you don’t have a retirement plan at work, you can deduct full contribution regardless of income – same goes for your spouse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5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TAXATION OF IRA CONTRIBUTIONS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27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6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IRA - contributions are tax deductible, they are after-tax</a:t>
            </a:r>
          </a:p>
          <a:p>
            <a:r>
              <a:rPr lang="en-US" dirty="0"/>
              <a:t>Roth IRA – contributions are NOT tax deductible, they are pre-tax</a:t>
            </a:r>
          </a:p>
          <a:p>
            <a:endParaRPr lang="en-US" dirty="0"/>
          </a:p>
          <a:p>
            <a:pPr marL="0" indent="0" defTabSz="461963"/>
            <a:r>
              <a:rPr lang="en-US" dirty="0"/>
              <a:t>You can always make a non-deductible contribution to a traditional IRA, but should you?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4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MATH ON NON-DEDUCTIBLE IRA CONTRIBUTIONS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27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7</a:t>
            </a:fld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94284-77E8-4531-8A37-96E6E771F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5520310"/>
            <a:ext cx="8016240" cy="487362"/>
          </a:xfrm>
        </p:spPr>
        <p:txBody>
          <a:bodyPr/>
          <a:lstStyle/>
          <a:p>
            <a:r>
              <a:rPr lang="en-US" dirty="0"/>
              <a:t>Consider the recordkeeping burden, too!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737E1D2-D3B6-40B1-B146-339683F7F4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556296"/>
              </p:ext>
            </p:extLst>
          </p:nvPr>
        </p:nvGraphicFramePr>
        <p:xfrm>
          <a:off x="345566" y="1703462"/>
          <a:ext cx="8452868" cy="267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4" imgW="6143658" imgH="1943061" progId="Excel.Sheet.12">
                  <p:link updateAutomatic="1"/>
                </p:oleObj>
              </mc:Choice>
              <mc:Fallback>
                <p:oleObj name="Worksheet" r:id="rId4" imgW="6143658" imgH="194306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5566" y="1703462"/>
                        <a:ext cx="8452868" cy="2673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26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CONVERSIONS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48575" y="6454066"/>
            <a:ext cx="27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8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Roth IRA conversions are not subject to income limits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Converted amounts are subject to ordinary income tax unless they are after-tax contributions; can’t choose to convert only after-tax assets – conversions must be proportional mix of after-tax and pre-tax money.  </a:t>
            </a:r>
            <a:r>
              <a:rPr lang="en-US" i="1" dirty="0"/>
              <a:t>Should you convert?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Consider the “Backdoor Roth IRA”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6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</a:rPr>
              <a:t>TAXATION OF ASSETS IN IRA</a:t>
            </a:r>
            <a:br>
              <a:rPr lang="en-US" sz="2400" dirty="0">
                <a:ea typeface="ＭＳ Ｐゴシック" charset="-128"/>
              </a:rPr>
            </a:br>
            <a:endParaRPr lang="en-US" sz="2400" dirty="0"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45A12-F62F-4CA9-AF36-8C60216DA1D6}"/>
              </a:ext>
            </a:extLst>
          </p:cNvPr>
          <p:cNvSpPr txBox="1"/>
          <p:nvPr/>
        </p:nvSpPr>
        <p:spPr>
          <a:xfrm>
            <a:off x="263310" y="6454067"/>
            <a:ext cx="528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B4C5102-16AC-4935-9A3B-455BB36D98FC}" type="slidenum">
              <a:rPr lang="en-US" sz="1200" smtClean="0"/>
              <a:t>9</a:t>
            </a:fld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CC8A-EE86-423E-8EF9-3F9EB2DAC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Income and gains in an IRA are not taxed so long as they remain in the account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Losses in an IRA can’t be deducted against income – changed in 2018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What are the best investments for IRAs?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Stocks?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Bonds?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Annuities?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Used to be immediate “No”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rules and types of annuities – Qualified Longevity Annuity Contract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That’s where the money 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2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10103</TotalTime>
  <Words>1209</Words>
  <Application>Microsoft Office PowerPoint</Application>
  <PresentationFormat>On-screen Show (4:3)</PresentationFormat>
  <Paragraphs>249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Garamond Premr Pro</vt:lpstr>
      <vt:lpstr>Gill Sans MT</vt:lpstr>
      <vt:lpstr>Times New Roman</vt:lpstr>
      <vt:lpstr>Office Theme</vt:lpstr>
      <vt:lpstr>file:///\\hhaa-termsrv\K%20drive\PDE%20File\Presentations\PPGC%203.2022\numbers.xlsx!Sheet1!R6C12:R15C20</vt:lpstr>
      <vt:lpstr>file:///\\hhaa-termsrv\K%20drive\PDE%20File\Presentations\PPGC%203.2022\numbers.xlsx!Sheet1!R5C3:R23C7</vt:lpstr>
      <vt:lpstr>The Ins and Outs of IRAs: What Every HNW Advisor Should Know  Pittsburgh Planned Giving Council March 22, 2022</vt:lpstr>
      <vt:lpstr>AGENDA </vt:lpstr>
      <vt:lpstr>WHAT IS AN IRA? </vt:lpstr>
      <vt:lpstr>WHAT ARE THE IRA CONTRIBUTION RULES? </vt:lpstr>
      <vt:lpstr>NOTES ON CONTRIBUTION RULES </vt:lpstr>
      <vt:lpstr>TAXATION OF IRA CONTRIBUTIONS </vt:lpstr>
      <vt:lpstr>MATH ON NON-DEDUCTIBLE IRA CONTRIBUTIONS </vt:lpstr>
      <vt:lpstr>CONVERSIONS </vt:lpstr>
      <vt:lpstr>TAXATION OF ASSETS IN IRA </vt:lpstr>
      <vt:lpstr>TAXATION OF IRA DISTRIBUTIONS  </vt:lpstr>
      <vt:lpstr>IRA DISTRIBUTION RULES </vt:lpstr>
      <vt:lpstr>IRA DISTRIBUTION RULES </vt:lpstr>
      <vt:lpstr>IRA DISTRIBUTION RULES </vt:lpstr>
      <vt:lpstr>IRA DISTRIBUTION RULES </vt:lpstr>
      <vt:lpstr>IRA DISTRIBUTION RULES </vt:lpstr>
      <vt:lpstr>IRA DISTRIBUTION RULES </vt:lpstr>
      <vt:lpstr>IRA DISTRIBUTION RULES </vt:lpstr>
      <vt:lpstr>IRA DISTRIBUTION RULES </vt:lpstr>
      <vt:lpstr>DYING WITH AN IRA </vt:lpstr>
      <vt:lpstr>DYING WITH AN IRA </vt:lpstr>
      <vt:lpstr>DYING WITH AN IRA </vt:lpstr>
      <vt:lpstr>DYING WITH AN IRA </vt:lpstr>
      <vt:lpstr>THE MATH ON CHARITY AS BENEFICIARY </vt:lpstr>
      <vt:lpstr>DYING WITH AN IRA </vt:lpstr>
    </vt:vector>
  </TitlesOfParts>
  <Company>MCM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McWilliams</dc:creator>
  <cp:lastModifiedBy>Peter Eberhart</cp:lastModifiedBy>
  <cp:revision>407</cp:revision>
  <cp:lastPrinted>2022-03-21T13:44:53Z</cp:lastPrinted>
  <dcterms:created xsi:type="dcterms:W3CDTF">2010-04-14T14:17:12Z</dcterms:created>
  <dcterms:modified xsi:type="dcterms:W3CDTF">2022-03-24T20:30:41Z</dcterms:modified>
</cp:coreProperties>
</file>